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63"/>
  </p:notesMasterIdLst>
  <p:handoutMasterIdLst>
    <p:handoutMasterId r:id="rId64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  <p:sldId id="489" r:id="rId41"/>
    <p:sldId id="490" r:id="rId42"/>
    <p:sldId id="493" r:id="rId43"/>
    <p:sldId id="491" r:id="rId44"/>
    <p:sldId id="507" r:id="rId45"/>
    <p:sldId id="513" r:id="rId46"/>
    <p:sldId id="506" r:id="rId47"/>
    <p:sldId id="503" r:id="rId48"/>
    <p:sldId id="486" r:id="rId49"/>
    <p:sldId id="494" r:id="rId50"/>
    <p:sldId id="496" r:id="rId51"/>
    <p:sldId id="497" r:id="rId52"/>
    <p:sldId id="510" r:id="rId53"/>
    <p:sldId id="512" r:id="rId54"/>
    <p:sldId id="515" r:id="rId55"/>
    <p:sldId id="508" r:id="rId56"/>
    <p:sldId id="511" r:id="rId57"/>
    <p:sldId id="514" r:id="rId58"/>
    <p:sldId id="498" r:id="rId59"/>
    <p:sldId id="499" r:id="rId60"/>
    <p:sldId id="500" r:id="rId61"/>
    <p:sldId id="501" r:id="rId62"/>
  </p:sldIdLst>
  <p:sldSz cx="9144000" cy="6858000" type="letter"/>
  <p:notesSz cx="7104063" cy="10234613"/>
  <p:custDataLst>
    <p:tags r:id="rId6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  <p14:sldId id="489"/>
            <p14:sldId id="490"/>
            <p14:sldId id="493"/>
            <p14:sldId id="491"/>
            <p14:sldId id="507"/>
            <p14:sldId id="513"/>
            <p14:sldId id="506"/>
            <p14:sldId id="503"/>
            <p14:sldId id="486"/>
            <p14:sldId id="494"/>
            <p14:sldId id="496"/>
            <p14:sldId id="497"/>
            <p14:sldId id="510"/>
            <p14:sldId id="512"/>
            <p14:sldId id="515"/>
            <p14:sldId id="508"/>
            <p14:sldId id="511"/>
            <p14:sldId id="514"/>
            <p14:sldId id="498"/>
            <p14:sldId id="499"/>
            <p14:sldId id="500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19375B"/>
    <a:srgbClr val="333399"/>
    <a:srgbClr val="070064"/>
    <a:srgbClr val="BF1191"/>
    <a:srgbClr val="951F7F"/>
    <a:srgbClr val="C329A6"/>
    <a:srgbClr val="996633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446" autoAdjust="0"/>
  </p:normalViewPr>
  <p:slideViewPr>
    <p:cSldViewPr snapToGrid="0">
      <p:cViewPr varScale="1">
        <p:scale>
          <a:sx n="80" d="100"/>
          <a:sy n="80" d="100"/>
        </p:scale>
        <p:origin x="96" y="600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1/9/2025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1/9/2025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54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Scale or normalization factor seems wrong</a:t>
            </a:r>
          </a:p>
        </p:txBody>
      </p:sp>
    </p:spTree>
    <p:extLst>
      <p:ext uri="{BB962C8B-B14F-4D97-AF65-F5344CB8AC3E}">
        <p14:creationId xmlns:p14="http://schemas.microsoft.com/office/powerpoint/2010/main" val="180955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FB40B-44EA-FEB6-1D4E-838E59D3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87328-DDB8-5EAA-8C0C-4C9A26DFE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DAA33-0013-59D5-A0B7-CCB136B1B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64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1/9/2025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1/9/2025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CF7D54-BD19-ABF3-F34B-1E0A3AADBCDD}"/>
              </a:ext>
            </a:extLst>
          </p:cNvPr>
          <p:cNvSpPr/>
          <p:nvPr/>
        </p:nvSpPr>
        <p:spPr bwMode="auto">
          <a:xfrm>
            <a:off x="2928718" y="4228547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en-US" dirty="0"/>
                  <a:t>Introduction of two photon absorption (TPA) and free carrier effect (FCE)→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FE865-94F1-395A-A9F8-B627D6FD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FED4-A631-11E4-532F-C7CE1105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92A2-FF63-2408-AB4E-FD87822A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76F2-52E2-59F2-7825-BE8FDC92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BD1E-6E50-4998-CE9A-D3BA665B9EAA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27EA-4681-DCBB-46AF-4F334216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/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/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72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 </a:t>
                </a:r>
                <a:r>
                  <a:rPr lang="zh-CN" altLang="en-US" sz="2400" dirty="0"/>
                  <a:t>→</a:t>
                </a:r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000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de-DE" sz="2000" dirty="0">
                    <a:solidFill>
                      <a:schemeClr val="tx1"/>
                    </a:solidFill>
                  </a:rPr>
                  <a:t>The relationship between u and E with fixed n or fixed Delta:</a:t>
                </a:r>
                <a:endParaRPr lang="de-D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61C8C1-1C77-4524-96D9-EE94B43F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5827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C433-6849-81D8-E903-7000AD98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7FA60-1D7D-156D-C10B-645CE0AE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7E4E-D040-0423-0C2F-DC07F226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/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/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DB55AA-93E3-FD8F-7DC4-1EC61FFA2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1"/>
          <a:stretch/>
        </p:blipFill>
        <p:spPr>
          <a:xfrm>
            <a:off x="2986156" y="3875191"/>
            <a:ext cx="2894972" cy="2033985"/>
          </a:xfrm>
          <a:prstGeom prst="rect">
            <a:avLst/>
          </a:prstGeom>
        </p:spPr>
      </p:pic>
      <p:pic>
        <p:nvPicPr>
          <p:cNvPr id="16" name="Picture 15" descr="A diagram of a pump&#10;&#10;Description automatically generated with medium confidence">
            <a:extLst>
              <a:ext uri="{FF2B5EF4-FFF2-40B4-BE49-F238E27FC236}">
                <a16:creationId xmlns:a16="http://schemas.microsoft.com/office/drawing/2014/main" id="{36B24303-B320-7618-72FF-AC097D087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/>
          <a:stretch/>
        </p:blipFill>
        <p:spPr>
          <a:xfrm>
            <a:off x="87402" y="3825082"/>
            <a:ext cx="2954134" cy="2097386"/>
          </a:xfrm>
          <a:prstGeom prst="rect">
            <a:avLst/>
          </a:prstGeom>
        </p:spPr>
      </p:pic>
      <p:pic>
        <p:nvPicPr>
          <p:cNvPr id="10" name="Picture 9" descr="A graph of a pump amplitude&#10;&#10;Description automatically generated with medium confidence">
            <a:extLst>
              <a:ext uri="{FF2B5EF4-FFF2-40B4-BE49-F238E27FC236}">
                <a16:creationId xmlns:a16="http://schemas.microsoft.com/office/drawing/2014/main" id="{870358C4-9C3B-2D17-C398-8F4B60F70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56" y="3764623"/>
            <a:ext cx="2892305" cy="21692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192C1C-FAC6-37CB-BF6D-7A00EAD1F170}"/>
              </a:ext>
            </a:extLst>
          </p:cNvPr>
          <p:cNvCxnSpPr/>
          <p:nvPr/>
        </p:nvCxnSpPr>
        <p:spPr bwMode="auto">
          <a:xfrm>
            <a:off x="628650" y="348916"/>
            <a:ext cx="7444539" cy="5787189"/>
          </a:xfrm>
          <a:prstGeom prst="lin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1066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400" b="0" dirty="0">
                  <a:solidFill>
                    <a:schemeClr val="tx1"/>
                  </a:solidFill>
                </a:endParaRPr>
              </a:p>
              <a:p>
                <a:endParaRPr lang="de-DE" sz="2400" b="0" dirty="0">
                  <a:solidFill>
                    <a:schemeClr val="tx1"/>
                  </a:solidFill>
                </a:endParaRPr>
              </a:p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/>
                  <a:t>has two roots: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p>
                        <m:sSupPr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𝐹𝐶𝐴</m:t>
                                      </m:r>
                                    </m:sub>
                                  </m:s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𝑇𝑃𝐴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𝐹𝐶𝐷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]×</m:t>
                    </m:r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]&gt;0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1E662E-34B7-AA2E-7801-675D36C4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497512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9B6E-6B18-3D7B-7292-F6F95430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72C89-3398-AAD8-6E82-6E724EA4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B865-E25A-B38A-CECF-96857AAD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F6190-E567-19B3-E457-F71E809A75EE}"/>
              </a:ext>
            </a:extLst>
          </p:cNvPr>
          <p:cNvCxnSpPr/>
          <p:nvPr/>
        </p:nvCxnSpPr>
        <p:spPr bwMode="auto">
          <a:xfrm>
            <a:off x="457200" y="149225"/>
            <a:ext cx="7856621" cy="6059070"/>
          </a:xfrm>
          <a:prstGeom prst="lin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8915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y0=[10,3];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 = k * abs(x);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K_T=(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r>
                  <a:rPr lang="en-US" sz="1200" b="0" i="0" dirty="0">
                    <a:effectLst/>
                    <a:latin typeface="Menlo"/>
                  </a:rPr>
                  <a:t>)*abs(x);</a:t>
                </a:r>
              </a:p>
              <a:p>
                <a:pPr lvl="1"/>
                <a:endParaRPr lang="en-US" sz="1400" dirty="0">
                  <a:latin typeface="Menlo"/>
                </a:endParaRPr>
              </a:p>
              <a:p>
                <a:pPr lvl="1"/>
                <a:r>
                  <a:rPr lang="en-US" sz="1400" b="0" i="0" dirty="0">
                    <a:effectLst/>
                    <a:latin typeface="Menlo"/>
                  </a:rPr>
                  <a:t>Stationary states with above parameters:</a:t>
                </a:r>
                <a:br>
                  <a:rPr lang="en-US" sz="1400" b="0" i="0" dirty="0">
                    <a:effectLst/>
                    <a:latin typeface="Menlo"/>
                  </a:rPr>
                </a:br>
                <a:r>
                  <a:rPr lang="en-US" sz="1400" b="0" i="0" dirty="0">
                    <a:effectLst/>
                    <a:latin typeface="Menlo"/>
                  </a:rPr>
                  <a:t>z_0=-0.2628 - 0.8714i  </a:t>
                </a:r>
              </a:p>
              <a:p>
                <a:pPr marL="457200" lvl="1" indent="0">
                  <a:buNone/>
                </a:pPr>
                <a:r>
                  <a:rPr lang="en-US" sz="1400" dirty="0">
                    <a:latin typeface="Menlo"/>
                  </a:rPr>
                  <a:t>       n_0=</a:t>
                </a:r>
                <a:r>
                  <a:rPr lang="en-US" sz="1400" b="0" i="0" dirty="0">
                    <a:effectLst/>
                    <a:latin typeface="Menlo"/>
                  </a:rPr>
                  <a:t>12.6979</a:t>
                </a:r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7915EA-E048-7046-CB97-3D3A83D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68E1-5381-91BC-4649-210810A9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9121-66FA-7283-7B7A-192C72D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626-592D-3D7F-4B28-8E9E104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A56EF1C-D118-3644-F9D1-803EECA0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04" y="2939142"/>
            <a:ext cx="4093593" cy="3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77954-7558-6A8D-54DE-F8BEB660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ith various initial conditions we get the phase diagram: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6F024-CF38-3727-8559-1ADB4E1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 – E vs 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FEDB-213A-E8CD-B1CF-EC1425F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F1E5C-D468-4E17-A5C0-836FEF80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9E40-9843-CCFA-E454-5EEE746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85355-0282-7CEE-B68F-62B5E4E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" y="1886404"/>
            <a:ext cx="5439534" cy="4077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72A15-BECE-E69D-21F9-E39BA9F1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14" y="3255840"/>
            <a:ext cx="1257029" cy="3119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BD368D-4530-8B51-0D58-0B9AEB46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0"/>
          <a:stretch/>
        </p:blipFill>
        <p:spPr>
          <a:xfrm>
            <a:off x="7636936" y="1886404"/>
            <a:ext cx="1121599" cy="4556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CC20F-80A7-5445-9D49-9CD4D40F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59" y="2126679"/>
            <a:ext cx="1894128" cy="9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4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113B780-078A-8E3D-E9D5-B2041262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74" y="4370429"/>
            <a:ext cx="2779762" cy="2195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8A2183-1FF7-4AA3-EB5A-301D4952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4370429"/>
            <a:ext cx="2779762" cy="2177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1A7B4D-EF00-DE57-9970-A767110A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" y="4328467"/>
            <a:ext cx="2884074" cy="218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57B28C-4E80-32AE-F0FA-EED23B9A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480" y="2015223"/>
            <a:ext cx="3072310" cy="217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E5E8E-4806-0C0F-A67A-7EC575AE8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367" y="1969999"/>
            <a:ext cx="2999987" cy="22696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A1E39-EBBD-ECDB-EE61-E4821D3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1580" y="2003439"/>
            <a:ext cx="2906051" cy="22696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92548D-A573-C268-C336-EC344D0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13291" cy="647700"/>
          </a:xfrm>
        </p:spPr>
        <p:txBody>
          <a:bodyPr/>
          <a:lstStyle/>
          <a:p>
            <a:r>
              <a:rPr lang="de-DE" dirty="0"/>
              <a:t>Choose z0 and n0 in The Same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61B2-C520-866F-88E5-4E8970D1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CA1C-0BCC-634F-C28F-FC2C8DBB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6318-5B3E-AA43-9D9B-395ECD26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3E7D5-14BB-1796-D8B8-297CA07A9B64}"/>
              </a:ext>
            </a:extLst>
          </p:cNvPr>
          <p:cNvSpPr txBox="1"/>
          <p:nvPr/>
        </p:nvSpPr>
        <p:spPr>
          <a:xfrm>
            <a:off x="496171" y="1103411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0" dirty="0">
                <a:solidFill>
                  <a:srgbClr val="002060"/>
                </a:solidFill>
              </a:rPr>
              <a:t>ic = np.linspace(-3, 3, 6)</a:t>
            </a:r>
            <a:endParaRPr lang="en-US" sz="1200" b="0" dirty="0">
              <a:solidFill>
                <a:srgbClr val="002060"/>
              </a:solidFill>
            </a:endParaRPr>
          </a:p>
          <a:p>
            <a:r>
              <a:rPr lang="en-US" sz="1200" b="0" dirty="0">
                <a:solidFill>
                  <a:srgbClr val="002060"/>
                </a:solidFill>
              </a:rPr>
              <a:t>for r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for s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    y0_list.append( [r+0j, s+0j])</a:t>
            </a:r>
            <a:endParaRPr lang="de-DE" sz="1200" b="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09A2-8E2D-7FC6-9EDF-2411F7D7A98F}"/>
              </a:ext>
            </a:extLst>
          </p:cNvPr>
          <p:cNvSpPr txBox="1"/>
          <p:nvPr/>
        </p:nvSpPr>
        <p:spPr>
          <a:xfrm>
            <a:off x="406623" y="184143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Delta=400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17F5-9C54-7C7C-68AF-9E664EA443D9}"/>
              </a:ext>
            </a:extLst>
          </p:cNvPr>
          <p:cNvSpPr txBox="1"/>
          <p:nvPr/>
        </p:nvSpPr>
        <p:spPr>
          <a:xfrm>
            <a:off x="3642456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D11C4-A548-5969-F7D9-265484DE3CD5}"/>
              </a:ext>
            </a:extLst>
          </p:cNvPr>
          <p:cNvSpPr txBox="1"/>
          <p:nvPr/>
        </p:nvSpPr>
        <p:spPr>
          <a:xfrm>
            <a:off x="6745969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5362F-9659-19CD-4398-47AF3053B071}"/>
              </a:ext>
            </a:extLst>
          </p:cNvPr>
          <p:cNvSpPr txBox="1"/>
          <p:nvPr/>
        </p:nvSpPr>
        <p:spPr>
          <a:xfrm>
            <a:off x="387842" y="412470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 </a:t>
            </a:r>
            <a:r>
              <a:rPr lang="en-US" sz="1200" b="0" dirty="0">
                <a:solidFill>
                  <a:srgbClr val="002060"/>
                </a:solidFill>
              </a:rPr>
              <a:t>-</a:t>
            </a:r>
            <a:r>
              <a:rPr lang="de-DE" sz="1200" b="0" dirty="0">
                <a:solidFill>
                  <a:srgbClr val="002060"/>
                </a:solidFill>
              </a:rPr>
              <a:t>200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2179C-D3E3-03B1-5ED1-1CF45F760C27}"/>
              </a:ext>
            </a:extLst>
          </p:cNvPr>
          <p:cNvSpPr txBox="1"/>
          <p:nvPr/>
        </p:nvSpPr>
        <p:spPr>
          <a:xfrm>
            <a:off x="3514109" y="4125350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15EDD-1D47-EB29-4662-F960AB9ADB5B}"/>
              </a:ext>
            </a:extLst>
          </p:cNvPr>
          <p:cNvSpPr txBox="1"/>
          <p:nvPr/>
        </p:nvSpPr>
        <p:spPr>
          <a:xfrm>
            <a:off x="6551871" y="4124701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u=70</a:t>
            </a:r>
          </a:p>
        </p:txBody>
      </p:sp>
    </p:spTree>
    <p:extLst>
      <p:ext uri="{BB962C8B-B14F-4D97-AF65-F5344CB8AC3E}">
        <p14:creationId xmlns:p14="http://schemas.microsoft.com/office/powerpoint/2010/main" val="2786258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When there is right shift, it is more likely to have bistability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5323BA-0398-6C79-1765-FF0D46FC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7E47-09EE-D506-B682-D6054B2B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BBF3-351D-9757-0801-1A40913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96F0-1ECC-E613-3530-8A95E4AD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C515-2F36-8427-CEDF-2528127A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91" y="2082714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5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002060"/>
                    </a:solidFill>
                  </a:rPr>
                  <a:t>→</a:t>
                </a:r>
                <a:endParaRPr lang="en-US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>
                    <a:solidFill>
                      <a:srgbClr val="002060"/>
                    </a:solidFill>
                  </a:rPr>
                  <a:t> →</a:t>
                </a:r>
                <a:endParaRPr lang="de-DE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6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D7A4014-3E39-236C-4C07-49AE9732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1BBF-5667-2FC7-8C46-B719D35E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7E28-3A5D-D18E-949A-DBE8B7C6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5318C-DD67-A485-D6A3-C47AE58F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571DD-C131-C0F3-58DE-B37EEF97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9" y="2753091"/>
            <a:ext cx="4787664" cy="36032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BF2910-A101-1F99-C81B-AF965ED11EF9}"/>
              </a:ext>
            </a:extLst>
          </p:cNvPr>
          <p:cNvSpPr/>
          <p:nvPr/>
        </p:nvSpPr>
        <p:spPr bwMode="auto">
          <a:xfrm>
            <a:off x="3950532" y="5348120"/>
            <a:ext cx="1022684" cy="168442"/>
          </a:xfrm>
          <a:prstGeom prst="ellips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DD204-5BE9-29EE-94FF-F3A91E6B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12" y="3228686"/>
            <a:ext cx="3697922" cy="2952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/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=400, </m:t>
                    </m:r>
                  </m:oMath>
                </a14:m>
                <a:endParaRPr lang="de-DE" sz="1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there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appears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bistability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below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 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blipFill>
                <a:blip r:embed="rId6"/>
                <a:stretch>
                  <a:fillRect l="-1132" t="-2326" r="-117358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82E5894-4E5D-CB13-D82C-9C0DD6E5B4C6}"/>
              </a:ext>
            </a:extLst>
          </p:cNvPr>
          <p:cNvSpPr/>
          <p:nvPr/>
        </p:nvSpPr>
        <p:spPr bwMode="auto">
          <a:xfrm>
            <a:off x="1968759" y="2057765"/>
            <a:ext cx="2090057" cy="695325"/>
          </a:xfrm>
          <a:prstGeom prst="bentUpArrow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65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5C3A4-7E84-0B1A-B98E-A87E506D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“Temporal coupled-mode theory in nonlinear resonant photonics: From basic principles to contemporary systems with 2D materials, dispersion, loss, and gain”</a:t>
            </a:r>
          </a:p>
          <a:p>
            <a:r>
              <a:rPr lang="en-US" altLang="zh-CN" dirty="0"/>
              <a:t>Tao thermal in </a:t>
            </a:r>
            <a:r>
              <a:rPr lang="en-US" altLang="zh-CN" dirty="0" err="1"/>
              <a:t>μs</a:t>
            </a:r>
            <a:endParaRPr lang="en-US" altLang="zh-CN" dirty="0"/>
          </a:p>
          <a:p>
            <a:r>
              <a:rPr lang="en-US" dirty="0"/>
              <a:t>T</a:t>
            </a:r>
            <a:r>
              <a:rPr lang="en-US" altLang="zh-CN" dirty="0"/>
              <a:t>ao free carrier in </a:t>
            </a:r>
            <a:r>
              <a:rPr lang="en-US" altLang="zh-CN" dirty="0" err="1"/>
              <a:t>ps</a:t>
            </a:r>
            <a:r>
              <a:rPr lang="en-US" altLang="zh-CN" dirty="0"/>
              <a:t> </a:t>
            </a:r>
          </a:p>
          <a:p>
            <a:endParaRPr lang="en-US" dirty="0"/>
          </a:p>
          <a:p>
            <a:r>
              <a:rPr lang="en-US" dirty="0"/>
              <a:t>In a rough approximation, </a:t>
            </a:r>
            <a:r>
              <a:rPr lang="en-US" altLang="zh-CN" dirty="0" err="1"/>
              <a:t>tao_fc</a:t>
            </a:r>
            <a:r>
              <a:rPr lang="en-US" altLang="zh-CN" dirty="0"/>
              <a:t> </a:t>
            </a:r>
            <a:r>
              <a:rPr lang="de-DE" altLang="zh-CN" dirty="0"/>
              <a:t>= 10^-2 tao_th thermal </a:t>
            </a:r>
          </a:p>
          <a:p>
            <a:r>
              <a:rPr lang="en-US" dirty="0"/>
              <a:t>“</a:t>
            </a:r>
            <a:r>
              <a:rPr lang="en-US" dirty="0" err="1"/>
              <a:t>Microring</a:t>
            </a:r>
            <a:r>
              <a:rPr lang="en-US" dirty="0"/>
              <a:t> resonators with external optical feedback for time delay reservoir computing”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F80C4-4960-2336-CD6F-DC729849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sz="2400" dirty="0"/>
              <a:t>Non-instantaneous nonlinearities in silicon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CDD02-0B00-5000-AD49-0308696D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86E1-7B15-440F-DCE2-5C26493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D6A0-EFBA-D3FF-879C-98A788D9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C03ED-4D5D-9268-74C6-9FB66A8C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en-US" dirty="0"/>
                  <a:t>Introduction of thermal-optical effect (TOE), two photon absorption (TPA) and free carrier effect (FCE)→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density, T: normalized temperature change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AE3BCF-570B-E1EF-5596-78B2CF9D7753}"/>
              </a:ext>
            </a:extLst>
          </p:cNvPr>
          <p:cNvSpPr/>
          <p:nvPr/>
        </p:nvSpPr>
        <p:spPr bwMode="auto">
          <a:xfrm>
            <a:off x="2428601" y="4127642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7C68A-A9B2-1883-AA9B-BCC6B9E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TOE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139F-0221-86A2-CD54-0D4C1035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2979-84EE-042B-54E7-07B5D44C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915A-5FD9-C25F-61CE-E1FABEC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7F356-47A3-915E-5E65-FAC17A839A0E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0021F-A863-D5DE-B071-BD5D57AA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/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/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026CBD-451B-BC9B-FAFD-F97AF100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007967-C803-B2FE-2B12-3B98F64C5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000" b="0" dirty="0">
                  <a:solidFill>
                    <a:schemeClr val="tx1"/>
                  </a:solidFill>
                </a:endParaRPr>
              </a:p>
              <a:p>
                <a:endParaRPr lang="de-DE" sz="2400" b="0" dirty="0">
                  <a:solidFill>
                    <a:schemeClr val="tx1"/>
                  </a:solidFill>
                </a:endParaRPr>
              </a:p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/>
                  <a:t>has less than two real roots: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sz="18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𝐹𝐶𝐴</m:t>
                                      </m:r>
                                    </m:sub>
                                  </m:sSub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𝑇𝑃𝐴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sz="18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𝐹𝐶𝐷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8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e-DE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]×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]≤0</m:t>
                    </m:r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sz="1800" b="0" dirty="0">
                    <a:solidFill>
                      <a:schemeClr val="tx1"/>
                    </a:solidFill>
                  </a:rPr>
                  <a:t>A:=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sz="1800" dirty="0">
                    <a:solidFill>
                      <a:schemeClr val="tx1"/>
                    </a:solidFill>
                  </a:rPr>
                  <a:t>B:=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𝑇𝑃𝐴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007967-C803-B2FE-2B12-3B98F64C5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1B3B90-B2BB-0854-E311-578CCF3C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497512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3E159-D137-722E-9D95-DE759CEF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0992-33B1-151D-8F61-3797F2DB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1836-C0F2-5E66-973E-4DD80930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84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A7CE-9E62-26B1-8788-26C39952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 and 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600" b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sz="18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16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de-DE" sz="16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sSup>
                        <m:sSup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𝒍𝒊𝒏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𝑻𝑷𝑨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𝑭𝑪𝑨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800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y0=[0,1,1];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 * abs(x);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=50 )*abs(x);</a:t>
                </a:r>
              </a:p>
              <a:p>
                <a:pPr lvl="2"/>
                <a:r>
                  <a:rPr lang="en-US" sz="1200" dirty="0" err="1">
                    <a:latin typeface="Menlo"/>
                  </a:rPr>
                  <a:t>k</a:t>
                </a:r>
                <a:r>
                  <a:rPr lang="en-US" sz="1200" b="0" i="0" dirty="0" err="1">
                    <a:effectLst/>
                    <a:latin typeface="Menlo"/>
                  </a:rPr>
                  <a:t>_T</a:t>
                </a:r>
                <a:r>
                  <a:rPr lang="en-US" sz="1200" b="0" i="0" dirty="0">
                    <a:effectLst/>
                    <a:latin typeface="Menlo"/>
                  </a:rPr>
                  <a:t>=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tao_theta=185;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xi_T=0.074;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eta_lin=0.4;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eta_c=1;</a:t>
                </a:r>
                <a:endParaRPr lang="en-US" sz="1400" dirty="0">
                  <a:latin typeface="Menlo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1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E38E83-968B-4567-AFAE-44213408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9AB4-164C-EE6C-869A-3C6357B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C6FE-9F81-3DB2-71C9-90003F47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96FF-705B-6D34-DC50-7C20BFF0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38C4B-BC16-E2E2-8A05-8414297A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70D1F-B7CA-55EE-8A30-8BB83246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of z, n and T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6080-4D86-2894-E993-2F8B7BB5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2B95-A9C5-E7F6-DA20-BA13CA1B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7B73-7618-962E-CA1C-1E167AB9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137E9-AE41-35FB-A422-4536C8A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5" y="4251075"/>
            <a:ext cx="2614780" cy="194317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E76E32-F2EF-19EA-941D-0E38FC2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7103" y="4254168"/>
            <a:ext cx="2614780" cy="191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EA895-EFDB-3BF6-60B1-6F10988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079" y="1744578"/>
            <a:ext cx="3420971" cy="2562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4B874-5E61-1CDC-16FC-8742B2B6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30" y="4260399"/>
            <a:ext cx="2591370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93928-6D0C-4469-062F-DBAF0035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B4F2E-723F-CB38-C6B0-222EAC51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vs n, E vs 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F31B5-3A07-021A-48C3-4801FCEB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CF4F-A22D-A402-E55C-0FA3DA25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A899-70D6-D47F-1313-8E3A3C1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12059-0E2D-B03D-F0CA-E80278B3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71" y="2351314"/>
            <a:ext cx="4660629" cy="343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A0A97-D55C-A01B-F842-0E7AEAC5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3"/>
          <a:stretch/>
        </p:blipFill>
        <p:spPr>
          <a:xfrm>
            <a:off x="45679" y="2351315"/>
            <a:ext cx="4642839" cy="34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1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488F2F-4CA1-3FB5-3E8C-EA503A50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6D52-01A0-3F1E-9869-77AD8498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F5EE-9AAF-A18A-F398-64D8099D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A186-398F-7713-37EE-D8424D3E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859C-378F-67EA-8737-AC555785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</a:rPr>
                  <a:t>→ </a:t>
                </a:r>
                <a:endParaRPr lang="de-DE" altLang="zh-CN" sz="24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b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𝑛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𝜏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</m:ctrlPr>
                      </m:sSup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𝐸</m:t>
                        </m:r>
                      </m:e>
                      <m:sup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ＭＳ Ｐゴシック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  <m:r>
                          <a:rPr lang="de-DE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6EB756-5CF6-2DBC-C8B1-4DDA7253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2B3C-D149-DFDC-1FCF-B15B4F3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0890-D2FC-10A7-44B5-200064F5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558E-9D01-E3FF-7B45-EB33961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55</a:t>
            </a:fld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E5A1D7-0B60-1BDB-EA32-53F688A416F4}"/>
              </a:ext>
            </a:extLst>
          </p:cNvPr>
          <p:cNvCxnSpPr>
            <a:cxnSpLocks/>
          </p:cNvCxnSpPr>
          <p:nvPr/>
        </p:nvCxnSpPr>
        <p:spPr bwMode="auto">
          <a:xfrm>
            <a:off x="2034073" y="3191069"/>
            <a:ext cx="3806890" cy="755780"/>
          </a:xfrm>
          <a:prstGeom prst="curvedConnector3">
            <a:avLst>
              <a:gd name="adj1" fmla="val 102941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D6FE3FC-DC2B-13C5-DB2D-168F4FB55A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8718" y="2286000"/>
            <a:ext cx="3508311" cy="905069"/>
          </a:xfrm>
          <a:prstGeom prst="curvedConnector3">
            <a:avLst>
              <a:gd name="adj1" fmla="val 102659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12AD387-D93B-DCEC-1960-938BA6541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404" y="2286000"/>
            <a:ext cx="4544008" cy="905069"/>
          </a:xfrm>
          <a:prstGeom prst="curvedConnector3">
            <a:avLst>
              <a:gd name="adj1" fmla="val 103593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FCACA9D-5AE9-1C5B-9698-561A54D3135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61836" y="2639728"/>
            <a:ext cx="2082396" cy="849085"/>
          </a:xfrm>
          <a:prstGeom prst="curvedConnector3">
            <a:avLst>
              <a:gd name="adj1" fmla="val 119003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830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=−3</m:t>
                    </m:r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sz="2000" dirty="0"/>
                  <a:t>, </a:t>
                </a:r>
                <a:r>
                  <a:rPr lang="en-US" sz="2000" dirty="0"/>
                  <a:t>there appears </a:t>
                </a:r>
                <a:r>
                  <a:rPr lang="en-US" sz="2000" dirty="0" err="1"/>
                  <a:t>bistability</a:t>
                </a:r>
                <a:r>
                  <a:rPr lang="en-US" sz="2000" dirty="0"/>
                  <a:t> when u is below 50 </a:t>
                </a:r>
                <a:r>
                  <a:rPr lang="de-DE" sz="2000" dirty="0"/>
                  <a:t> </a:t>
                </a:r>
                <a:endParaRPr lang="de-DE" sz="2000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AC239A-F23C-3AD3-269D-692DE25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5529-46D4-ACEB-EB9B-08D7D913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64A5-3447-4B20-DD04-5430902F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E9A6-67F5-D070-BD8D-50A7814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9789-71C5-72CD-8501-682605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8" y="1751050"/>
            <a:ext cx="4273422" cy="32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3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545B5-A3BA-9B31-C42D-E5BAABA20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28E70-A0A9-59C2-BCAB-14F52ABA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04DA-1ACA-F1B6-F627-D82BF1EF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EC714-F087-9524-9351-1402DB06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7D8C0-79A8-31A8-E504-062E29BD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2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4CF6C5-232A-E693-66C9-1E39CFED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0FDD4-8CF1-BB2C-AD9A-AEFCC3175FB2}"/>
              </a:ext>
            </a:extLst>
          </p:cNvPr>
          <p:cNvSpPr/>
          <p:nvPr/>
        </p:nvSpPr>
        <p:spPr bwMode="auto">
          <a:xfrm>
            <a:off x="1860257" y="5057547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675B8-83C4-A041-169A-B7026026DC83}"/>
              </a:ext>
            </a:extLst>
          </p:cNvPr>
          <p:cNvSpPr/>
          <p:nvPr/>
        </p:nvSpPr>
        <p:spPr bwMode="auto">
          <a:xfrm>
            <a:off x="1860257" y="4157014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62FAB2-8D63-F487-4A2D-1A80EF1FB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</p:spPr>
            <p:txBody>
              <a:bodyPr/>
              <a:lstStyle/>
              <a:p>
                <a:r>
                  <a:rPr lang="de-DE" sz="1800" b="1" dirty="0"/>
                  <a:t>Open Loop Model: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altLang="zh-CN" sz="1400" b="1" dirty="0"/>
                  <a:t>Introduction of two photon absorption (TPA) and free carrier effect (FCE)</a:t>
                </a:r>
                <a:r>
                  <a:rPr lang="zh-CN" altLang="en-US" sz="1600" b="1" dirty="0"/>
                  <a:t>→ </a:t>
                </a:r>
                <a:endParaRPr lang="en-US" altLang="zh-CN" sz="1600" b="1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rgbClr val="836967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e>
                      </m:d>
                      <m:r>
                        <a:rPr lang="de-D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A51A62-274A-E3E7-15B4-F7AA840BF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  <a:blipFill>
                <a:blip r:embed="rId2"/>
                <a:stretch>
                  <a:fillRect l="-1481" t="-897" b="-4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4907F1-066D-4258-3A76-CABC188E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092368" cy="647700"/>
          </a:xfrm>
        </p:spPr>
        <p:txBody>
          <a:bodyPr/>
          <a:lstStyle/>
          <a:p>
            <a:r>
              <a:rPr lang="de-DE" dirty="0"/>
              <a:t>Tunable Amplifier with Self-feedback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21EA-A3F4-444C-7A02-190C29AE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E5BB-D90B-FABA-EC2B-A93FB46E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D13F-06C4-B1F7-2BBA-2D002080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8947C-BD0B-A6A6-D0AC-2CF05118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69" y="1617890"/>
            <a:ext cx="4433261" cy="1701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4969F3-796D-907A-6351-DA7E1E9393B4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FAE60-0F22-1375-2EE9-6FFBDDE5902A}"/>
                  </a:ext>
                </a:extLst>
              </p:cNvPr>
              <p:cNvSpPr txBox="1"/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TPA and FCA introduce losses, therefore both are positive. FCD introduces blue shift,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𝐹𝐶𝐷</m:t>
                        </m:r>
                      </m:sub>
                    </m:sSub>
                  </m:oMath>
                </a14:m>
                <a:r>
                  <a:rPr lang="de-DE" sz="1400" b="0" dirty="0">
                    <a:solidFill>
                      <a:schemeClr val="tx1"/>
                    </a:solidFill>
                  </a:rPr>
                  <a:t> &gt;0. 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3E202E-94B6-F8B9-3EB3-50C4FC10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blipFill>
                <a:blip r:embed="rId4"/>
                <a:stretch>
                  <a:fillRect l="-216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58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6E77E0-07E5-7ADC-077E-EC8C8584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2B568-B539-31D0-43EA-05D2C4B10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1400" b="1" dirty="0" err="1"/>
              <a:t>Supermode</a:t>
            </a:r>
            <a:r>
              <a:rPr lang="en-US" altLang="zh-CN" sz="1400" b="1" dirty="0"/>
              <a:t> expression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lvl="1"/>
            <a:endParaRPr lang="de-DE" altLang="zh-CN" sz="1400" b="1" dirty="0"/>
          </a:p>
          <a:p>
            <a:pPr lvl="1"/>
            <a:r>
              <a:rPr lang="de-DE" altLang="zh-CN" sz="1400" b="1" dirty="0"/>
              <a:t>Introduction of two photon absorption (TPA) and free carrier effect (FCE)</a:t>
            </a:r>
            <a:r>
              <a:rPr lang="zh-CN" altLang="en-US" sz="1600" b="1" dirty="0"/>
              <a:t>→ </a:t>
            </a:r>
            <a:endParaRPr lang="en-US" altLang="zh-CN" sz="10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2BA14-4672-E3CD-068E-ECEF5BCD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EECF6-2423-C253-597B-D7EBD0F2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0678E-81D3-AFE3-3978-7CE65A1A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4A4DE-4227-6EBC-85A2-23569DF5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DC305-C716-575C-0235-DD0E4FA3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8" y="1758781"/>
            <a:ext cx="4934423" cy="1670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300D8-BC0A-58E9-8D75-AABE59036F34}"/>
                  </a:ext>
                </a:extLst>
              </p:cNvPr>
              <p:cNvSpPr txBox="1"/>
              <p:nvPr/>
            </p:nvSpPr>
            <p:spPr>
              <a:xfrm>
                <a:off x="1125254" y="3842981"/>
                <a:ext cx="6757491" cy="3180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sz="16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sz="16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de-DE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r>
                  <a:rPr lang="de-DE" sz="16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b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de-DE" sz="1600" b="1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1" i="0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acc>
                          <m:r>
                            <a:rPr lang="de-DE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600" i="1" dirty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dirty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r>
                  <a:rPr lang="de-DE" sz="16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acc>
                      <m:accPr>
                        <m:chr m:val="̃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6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6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de-DE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300D8-BC0A-58E9-8D75-AABE5903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54" y="3842981"/>
                <a:ext cx="6757491" cy="3180486"/>
              </a:xfrm>
              <a:prstGeom prst="rect">
                <a:avLst/>
              </a:prstGeom>
              <a:blipFill>
                <a:blip r:embed="rId3"/>
                <a:stretch>
                  <a:fillRect l="-812" b="-17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3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7DC926-57E7-BF2E-E151-E150AC03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C0EB6-DFB9-B030-76E2-1D44148C7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Closed Loop Model: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en-US" dirty="0"/>
              <a:t>Introduction of two photon absorption (TPA) and free carrier effect (FCE)→ 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93038-A425-4105-5768-B234EC64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1309-026A-5119-DA0D-52700CF9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1F21-2CEE-2368-3907-F2138BF5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DCBCC-B86D-A131-B52B-65C51574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9D10D-2DDF-428C-A9C8-9FF28803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8" y="1923967"/>
            <a:ext cx="6331759" cy="1108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A6219A-1062-2D99-D93F-F963E1F8F300}"/>
                  </a:ext>
                </a:extLst>
              </p:cNvPr>
              <p:cNvSpPr txBox="1"/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FCF23-8384-3ACD-CE68-FA3590B1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blipFill>
                <a:blip r:embed="rId3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275039-1311-12C3-ECA3-A82E2FC6EF56}"/>
                  </a:ext>
                </a:extLst>
              </p:cNvPr>
              <p:cNvSpPr txBox="1"/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de-DE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kumimoji="0" lang="de-D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0" lang="de-DE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acc>
                                  <m:accPr>
                                    <m:chr m:val="̃"/>
                                    <m:ctrlP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de-DE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275039-1311-12C3-ECA3-A82E2FC6E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81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E2750A-7C12-618E-6F48-1AB84F8E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224A25-321C-FDCD-1348-8C8AC959B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S=0 </a:t>
                </a:r>
                <a:r>
                  <a:rPr lang="zh-CN" altLang="en-US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C953C6-DE78-613E-84C2-2869912E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774957-EE2E-E3F6-43C6-56884FE8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3D04-09AF-44B5-869D-C98AE7D2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FEAF-F98A-17B2-0626-4B92F532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0038-7B7A-8FE7-C36A-5E35D1EE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40C44-2356-D016-6C84-A6D57DC2FCC6}"/>
                  </a:ext>
                </a:extLst>
              </p:cNvPr>
              <p:cNvSpPr txBox="1"/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5993B-A5B6-2173-42A3-B6F7FC5B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blipFill>
                <a:blip r:embed="rId3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75AA8-13E2-0B28-3F73-1254F1D15E5D}"/>
                  </a:ext>
                </a:extLst>
              </p:cNvPr>
              <p:cNvSpPr txBox="1"/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de-DE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</m:acc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p>
                          <m:r>
                            <a:rPr kumimoji="0" lang="en-US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755C4-E2B5-54B9-5016-A5DE3085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45019</TotalTime>
  <Words>4264</Words>
  <Application>Microsoft Office PowerPoint</Application>
  <PresentationFormat>Letter Paper (8.5x11 in)</PresentationFormat>
  <Paragraphs>517</Paragraphs>
  <Slides>61</Slides>
  <Notes>6</Notes>
  <HiddenSlides>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-apple-system</vt:lpstr>
      <vt:lpstr>Menlo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  <vt:lpstr>Bistability of a Nonlinear Resonator with Kerr &amp; FCE</vt:lpstr>
      <vt:lpstr>Bistability of a Nonlinear Resonator with Kerr &amp; FCE</vt:lpstr>
      <vt:lpstr>Bistability of a Nonlinear Resonator with Kerr &amp; FCE</vt:lpstr>
      <vt:lpstr>Bistability of a Nonlinear Resonator with Kerr &amp; FCE</vt:lpstr>
      <vt:lpstr>Phase Diagram – E vs N</vt:lpstr>
      <vt:lpstr>Choose z0 and n0 in The Same Range</vt:lpstr>
      <vt:lpstr>Detuning Direction for Bistability</vt:lpstr>
      <vt:lpstr>Bistability Analysis</vt:lpstr>
      <vt:lpstr> Non-instantaneous nonlinearities in silicon</vt:lpstr>
      <vt:lpstr>Bistability of a Nonlinear Resonator with TOE &amp; FCE</vt:lpstr>
      <vt:lpstr>Bistability of a Nonlinear Resonator with Kerr &amp; FCE</vt:lpstr>
      <vt:lpstr>Bistability of a Nonlinear Resonator with Kerr &amp; FCE</vt:lpstr>
      <vt:lpstr>Development of z, n and T over Time</vt:lpstr>
      <vt:lpstr>E vs n, E vs T</vt:lpstr>
      <vt:lpstr>Phase Diagram</vt:lpstr>
      <vt:lpstr>PowerPoint Presentation</vt:lpstr>
      <vt:lpstr>Detuning Direction for Bistability</vt:lpstr>
      <vt:lpstr>Phase Diagram</vt:lpstr>
      <vt:lpstr>Tunable Amplifier with Self-feedback</vt:lpstr>
      <vt:lpstr>Tunable Amplifier with Self-feedback</vt:lpstr>
      <vt:lpstr>Tunable Amplifier with Self-feedback</vt:lpstr>
      <vt:lpstr>PowerPoint Presentation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5833</cp:revision>
  <cp:lastPrinted>2015-08-05T19:39:39Z</cp:lastPrinted>
  <dcterms:created xsi:type="dcterms:W3CDTF">2001-11-06T08:04:54Z</dcterms:created>
  <dcterms:modified xsi:type="dcterms:W3CDTF">2025-01-14T12:02:29Z</dcterms:modified>
</cp:coreProperties>
</file>